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61" r:id="rId5"/>
    <p:sldId id="287" r:id="rId6"/>
    <p:sldId id="284" r:id="rId7"/>
    <p:sldId id="270" r:id="rId8"/>
    <p:sldId id="272" r:id="rId9"/>
    <p:sldId id="281" r:id="rId10"/>
    <p:sldId id="286" r:id="rId11"/>
    <p:sldId id="288" r:id="rId12"/>
    <p:sldId id="271" r:id="rId13"/>
    <p:sldId id="290" r:id="rId14"/>
    <p:sldId id="275" r:id="rId15"/>
    <p:sldId id="285" r:id="rId16"/>
    <p:sldId id="291" r:id="rId17"/>
    <p:sldId id="294" r:id="rId18"/>
    <p:sldId id="278" r:id="rId19"/>
    <p:sldId id="279" r:id="rId20"/>
    <p:sldId id="274" r:id="rId21"/>
    <p:sldId id="293" r:id="rId22"/>
    <p:sldId id="292" r:id="rId23"/>
    <p:sldId id="276" r:id="rId24"/>
    <p:sldId id="283" r:id="rId25"/>
    <p:sldId id="282" r:id="rId26"/>
    <p:sldId id="263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64691" autoAdjust="0"/>
  </p:normalViewPr>
  <p:slideViewPr>
    <p:cSldViewPr snapToGrid="0">
      <p:cViewPr varScale="1">
        <p:scale>
          <a:sx n="71" d="100"/>
          <a:sy n="71" d="100"/>
        </p:scale>
        <p:origin x="13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27/01/2025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</a:t>
            </a:r>
            <a:br>
              <a:rPr lang="fr-FR" dirty="0"/>
            </a:br>
            <a:r>
              <a:rPr lang="fr-FR" dirty="0"/>
              <a:t>J’espère que vous êtes bien installé pour ce </a:t>
            </a:r>
            <a:r>
              <a:rPr lang="fr-FR" dirty="0" err="1"/>
              <a:t>meetup</a:t>
            </a:r>
            <a:r>
              <a:rPr lang="fr-FR" dirty="0"/>
              <a:t> qui va parler du </a:t>
            </a:r>
            <a:r>
              <a:rPr lang="fr-FR" dirty="0" err="1"/>
              <a:t>Devops</a:t>
            </a:r>
            <a:r>
              <a:rPr lang="fr-FR" dirty="0"/>
              <a:t> et d’une Application </a:t>
            </a:r>
            <a:r>
              <a:rPr lang="fr-FR" dirty="0" err="1"/>
              <a:t>NextJS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48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Montrer dans </a:t>
            </a:r>
            <a:r>
              <a:rPr lang="fr-FR" dirty="0" err="1"/>
              <a:t>Github</a:t>
            </a:r>
            <a:r>
              <a:rPr lang="fr-FR" dirty="0"/>
              <a:t> , localisation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101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 sur le sprint</a:t>
            </a:r>
            <a:br>
              <a:rPr lang="fr-FR" dirty="0"/>
            </a:br>
            <a:r>
              <a:rPr lang="fr-FR" dirty="0"/>
              <a:t>ajouter un ticket</a:t>
            </a:r>
          </a:p>
          <a:p>
            <a:r>
              <a:rPr lang="fr-FR" dirty="0"/>
              <a:t>Faire une PR</a:t>
            </a:r>
          </a:p>
          <a:p>
            <a:r>
              <a:rPr lang="fr-FR" dirty="0"/>
              <a:t>Merge la PR </a:t>
            </a:r>
          </a:p>
          <a:p>
            <a:r>
              <a:rPr lang="fr-FR" dirty="0"/>
              <a:t>Regarder le </a:t>
            </a:r>
            <a:r>
              <a:rPr lang="fr-FR" dirty="0" err="1"/>
              <a:t>wo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code extrêmement simple à partager avec les autres projets , il n’y a aucune adhérence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504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Préparer une branche sur vitrine-</a:t>
            </a:r>
            <a:r>
              <a:rPr lang="fr-FR" dirty="0" err="1"/>
              <a:t>next</a:t>
            </a:r>
            <a:br>
              <a:rPr lang="fr-FR" dirty="0"/>
            </a:br>
            <a:r>
              <a:rPr lang="fr-FR" dirty="0"/>
              <a:t>être sur la page </a:t>
            </a:r>
            <a:r>
              <a:rPr lang="fr-FR" dirty="0" err="1"/>
              <a:t>Page;tsx</a:t>
            </a:r>
            <a:br>
              <a:rPr lang="fr-FR" dirty="0"/>
            </a:br>
            <a:r>
              <a:rPr lang="fr-FR" dirty="0"/>
              <a:t>dans l’historique, avoir </a:t>
            </a:r>
          </a:p>
          <a:p>
            <a:r>
              <a:rPr lang="fr-FR" dirty="0"/>
              <a:t> </a:t>
            </a:r>
            <a:r>
              <a:rPr lang="en-US" dirty="0"/>
              <a:t>git commit -am "feat(SCRUM-7): un test </a:t>
            </a:r>
            <a:r>
              <a:rPr lang="en-US" dirty="0" err="1"/>
              <a:t>en</a:t>
            </a:r>
            <a:r>
              <a:rPr lang="en-US" dirty="0"/>
              <a:t> live"; git push --set-upstream origin scrum7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9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rappeler ces chiffres ? </a:t>
            </a:r>
            <a:br>
              <a:rPr lang="fr-FR" dirty="0"/>
            </a:br>
            <a:r>
              <a:rPr lang="fr-FR" dirty="0"/>
              <a:t>Et bien si parce que si de  tel volumes humains et  financiers sont en jeu , un outil qui  un apporte un gain net de productivité de 20%</a:t>
            </a:r>
            <a:br>
              <a:rPr lang="fr-FR" dirty="0"/>
            </a:br>
            <a:r>
              <a:rPr lang="fr-FR" dirty="0"/>
              <a:t>alors il vaut son pesant d’or ……surtout si il est gratuit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8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Je vais essayer de faire une définition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</a:t>
            </a:r>
          </a:p>
          <a:p>
            <a:r>
              <a:rPr lang="fr-FR" dirty="0"/>
              <a:t>	améliorer la collaboration entre les </a:t>
            </a:r>
            <a:r>
              <a:rPr lang="fr-FR" dirty="0" err="1"/>
              <a:t>dévs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partager les responsabilités</a:t>
            </a:r>
          </a:p>
          <a:p>
            <a:r>
              <a:rPr lang="fr-FR" dirty="0"/>
              <a:t>		décloisonner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autonomiser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Exemple du Jenkinsfile "</a:t>
            </a:r>
            <a:r>
              <a:rPr lang="fr-FR" dirty="0" err="1"/>
              <a:t>Build</a:t>
            </a:r>
            <a:r>
              <a:rPr lang="fr-FR" dirty="0"/>
              <a:t> as code"</a:t>
            </a:r>
          </a:p>
          <a:p>
            <a:r>
              <a:rPr lang="fr-FR" dirty="0"/>
              <a:t>	Pourquoi le Jenkinsfile participe de la démarche DevOps</a:t>
            </a:r>
          </a:p>
          <a:p>
            <a:r>
              <a:rPr lang="fr-FR" dirty="0"/>
              <a:t>		Avant / sans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Le développeur ignore comment son code est </a:t>
            </a:r>
            <a:r>
              <a:rPr lang="fr-FR" dirty="0" err="1"/>
              <a:t>buildé</a:t>
            </a:r>
            <a:endParaRPr lang="fr-FR" dirty="0"/>
          </a:p>
          <a:p>
            <a:r>
              <a:rPr lang="fr-FR" dirty="0"/>
              <a:t>				Il y a une équipe Forge qui contrôle la conf</a:t>
            </a:r>
          </a:p>
          <a:p>
            <a:r>
              <a:rPr lang="fr-FR" dirty="0"/>
              <a:t>			partage de responsabilité : KO</a:t>
            </a:r>
          </a:p>
          <a:p>
            <a:r>
              <a:rPr lang="fr-FR" dirty="0"/>
              <a:t>				Le développeur n'a aucune responsabilité dans le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/>
              <a:t>			décloisonner : KO</a:t>
            </a:r>
          </a:p>
          <a:p>
            <a:r>
              <a:rPr lang="fr-FR" dirty="0"/>
              <a:t>				Le développeur n'a pas la main sur la production ou le déploiement de son livrable</a:t>
            </a:r>
          </a:p>
          <a:p>
            <a:r>
              <a:rPr lang="fr-FR" dirty="0"/>
              <a:t>				Il est éloigné des équipes OPS</a:t>
            </a:r>
          </a:p>
          <a:p>
            <a:r>
              <a:rPr lang="fr-FR" dirty="0"/>
              <a:t>			autonomiser : KO</a:t>
            </a:r>
          </a:p>
          <a:p>
            <a:r>
              <a:rPr lang="fr-FR" dirty="0"/>
              <a:t>				"anti-pattern" https://martinfowler.com/bliki/DevOpsCulture.html</a:t>
            </a:r>
          </a:p>
          <a:p>
            <a:r>
              <a:rPr lang="fr-FR" dirty="0"/>
              <a:t>					on peut comprendre l'existence des équipes Forge en entreprise</a:t>
            </a:r>
          </a:p>
          <a:p>
            <a:r>
              <a:rPr lang="fr-FR" dirty="0"/>
              <a:t>						(responsabilité des outils Forge)</a:t>
            </a:r>
          </a:p>
          <a:p>
            <a:r>
              <a:rPr lang="fr-FR" dirty="0"/>
              <a:t>					mais ces équipes ne sont pas toujours orientées DevOps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il faut solliciter et parfois convaincre l'équipe Forge</a:t>
            </a:r>
          </a:p>
          <a:p>
            <a:r>
              <a:rPr lang="fr-FR" dirty="0"/>
              <a:t>				implique des délais, des tensions inutiles...</a:t>
            </a:r>
          </a:p>
          <a:p>
            <a:r>
              <a:rPr lang="fr-FR" dirty="0"/>
              <a:t>		Après / avec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</a:t>
            </a:r>
            <a:r>
              <a:rPr lang="fr-FR" dirty="0" err="1"/>
              <a:t>build</a:t>
            </a:r>
            <a:r>
              <a:rPr lang="fr-FR" dirty="0"/>
              <a:t> as code, ou pipeline CI CD as code</a:t>
            </a:r>
          </a:p>
          <a:p>
            <a:r>
              <a:rPr lang="fr-FR" dirty="0"/>
              <a:t>				versionné, tracé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le fichier est à la main du développeur</a:t>
            </a:r>
          </a:p>
          <a:p>
            <a:r>
              <a:rPr lang="fr-FR" dirty="0"/>
              <a:t>				on peut imaginer une équipe Forge qui fournit des librairies / briques socles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le développeur est impliqué dans le process de CI CD</a:t>
            </a:r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le développeur est acteur du process</a:t>
            </a:r>
          </a:p>
          <a:p>
            <a:r>
              <a:rPr lang="fr-FR" dirty="0"/>
              <a:t>					Exemple des étapes de test dans le pipeline</a:t>
            </a:r>
          </a:p>
          <a:p>
            <a:r>
              <a:rPr lang="fr-FR" dirty="0"/>
              <a:t>				Réduction des délais pour corriger / faire évoluer le CI CD</a:t>
            </a:r>
          </a:p>
          <a:p>
            <a:r>
              <a:rPr lang="fr-FR" dirty="0"/>
              <a:t>	Exemple du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		"runtime as code", "container as code". définit OS, </a:t>
            </a:r>
            <a:r>
              <a:rPr lang="fr-FR" dirty="0" err="1"/>
              <a:t>dépendences</a:t>
            </a:r>
            <a:r>
              <a:rPr lang="fr-FR" dirty="0"/>
              <a:t>, conf...</a:t>
            </a:r>
          </a:p>
          <a:p>
            <a:r>
              <a:rPr lang="fr-FR" dirty="0"/>
              <a:t>	Exemple de Ansible</a:t>
            </a:r>
          </a:p>
          <a:p>
            <a:r>
              <a:rPr lang="fr-FR" dirty="0"/>
              <a:t>		contexte de la boucle DevOps</a:t>
            </a:r>
          </a:p>
          <a:p>
            <a:r>
              <a:rPr lang="fr-FR" dirty="0"/>
              <a:t>			Pour ce meetup, on a travaillé avec une offre cloud Infra as a Service</a:t>
            </a:r>
          </a:p>
          <a:p>
            <a:r>
              <a:rPr lang="fr-FR" dirty="0"/>
              <a:t>				Explication On-</a:t>
            </a:r>
            <a:r>
              <a:rPr lang="fr-FR" dirty="0" err="1"/>
              <a:t>premise</a:t>
            </a:r>
            <a:r>
              <a:rPr lang="fr-FR" dirty="0"/>
              <a:t>, IaaS, Container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 (zoom dans couche app), Software </a:t>
            </a:r>
            <a:r>
              <a:rPr lang="fr-FR" dirty="0" err="1"/>
              <a:t>aaS</a:t>
            </a:r>
            <a:endParaRPr lang="fr-FR" dirty="0"/>
          </a:p>
          <a:p>
            <a:r>
              <a:rPr lang="fr-FR" dirty="0"/>
              <a:t>			Le déploiement peut concerner :</a:t>
            </a:r>
          </a:p>
          <a:p>
            <a:r>
              <a:rPr lang="fr-FR" dirty="0"/>
              <a:t>				- les couches OS, middleware (runtime)</a:t>
            </a:r>
          </a:p>
          <a:p>
            <a:r>
              <a:rPr lang="fr-FR" dirty="0"/>
              <a:t>				- la couche applicative</a:t>
            </a:r>
          </a:p>
          <a:p>
            <a:r>
              <a:rPr lang="fr-FR" dirty="0"/>
              <a:t>			Les deux types de déploiement sont a priori désynchronisés</a:t>
            </a:r>
          </a:p>
          <a:p>
            <a:r>
              <a:rPr lang="fr-FR" dirty="0"/>
              <a:t>			Ansible = Infra as Code, pour les couches OS, middleware</a:t>
            </a:r>
          </a:p>
          <a:p>
            <a:r>
              <a:rPr lang="fr-FR" dirty="0"/>
              <a:t>		démo / live coding ansible</a:t>
            </a:r>
          </a:p>
          <a:p>
            <a:r>
              <a:rPr lang="fr-FR" dirty="0"/>
              <a:t>			...</a:t>
            </a:r>
          </a:p>
          <a:p>
            <a:r>
              <a:rPr lang="fr-FR" dirty="0"/>
              <a:t>		pourquoi l'</a:t>
            </a:r>
            <a:r>
              <a:rPr lang="fr-FR" dirty="0" err="1"/>
              <a:t>IaC</a:t>
            </a:r>
            <a:r>
              <a:rPr lang="fr-FR" dirty="0"/>
              <a:t> participe de la démarche DevOps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versioning permet aux deux équipes de travailler sur une source unique de vérité</a:t>
            </a:r>
          </a:p>
          <a:p>
            <a:r>
              <a:rPr lang="fr-FR" dirty="0"/>
              <a:t>				L'infrastructure devient un composant versionné, testé et audité, au même titre que le code applicatif.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la définition de l'infra cible devient une activité de </a:t>
            </a:r>
            <a:r>
              <a:rPr lang="fr-FR" dirty="0" err="1"/>
              <a:t>dév</a:t>
            </a:r>
            <a:endParaRPr lang="fr-FR" dirty="0"/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l'infrastructure est déployée de manière cohérente dans tous les environnements (dev, </a:t>
            </a:r>
            <a:r>
              <a:rPr lang="fr-FR" dirty="0" err="1"/>
              <a:t>staging</a:t>
            </a:r>
            <a:r>
              <a:rPr lang="fr-FR" dirty="0"/>
              <a:t>, prod)</a:t>
            </a:r>
          </a:p>
          <a:p>
            <a:r>
              <a:rPr lang="fr-FR" dirty="0"/>
              <a:t>				les configurations d'infrastructure peuvent être automatisées, ce qui élimine les tâches manuelles répétitives, réduit les erreurs humaines et accélère les déploiements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3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terrain d’installation  On veut obtenir une machine Hébergé  dans une VM </a:t>
            </a:r>
            <a:r>
              <a:rPr lang="fr-FR" dirty="0" err="1"/>
              <a:t>digitalOcean</a:t>
            </a:r>
            <a:r>
              <a:rPr lang="fr-FR" dirty="0"/>
              <a:t> , va comporter </a:t>
            </a:r>
          </a:p>
          <a:p>
            <a:r>
              <a:rPr lang="fr-FR" dirty="0"/>
              <a:t>-un serveur Node </a:t>
            </a:r>
            <a:r>
              <a:rPr lang="fr-FR" dirty="0" err="1"/>
              <a:t>Js</a:t>
            </a:r>
            <a:r>
              <a:rPr lang="fr-FR" dirty="0"/>
              <a:t> tout équipé</a:t>
            </a:r>
          </a:p>
          <a:p>
            <a:r>
              <a:rPr lang="fr-FR" dirty="0"/>
              <a:t>-un processus capable d’exécuter 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  <a:p>
            <a:r>
              <a:rPr lang="fr-FR" dirty="0"/>
              <a:t>Et tout l’attirail d’un serveur web , filesystem, firewall …. Process manager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</a:t>
            </a:r>
          </a:p>
          <a:p>
            <a:r>
              <a:rPr lang="fr-FR" dirty="0"/>
              <a:t>….Sans intervention d’un opérateur ….grâce à la </a:t>
            </a:r>
            <a:r>
              <a:rPr lang="fr-FR" dirty="0" err="1"/>
              <a:t>github</a:t>
            </a:r>
            <a:r>
              <a:rPr lang="fr-FR" dirty="0"/>
              <a:t> 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task</a:t>
            </a:r>
            <a:r>
              <a:rPr lang="fr-FR" dirty="0"/>
              <a:t> pour chaque composant du serveur</a:t>
            </a:r>
          </a:p>
          <a:p>
            <a:r>
              <a:rPr lang="fr-FR" dirty="0"/>
              <a:t>Un serveur totalement </a:t>
            </a:r>
            <a:r>
              <a:rPr lang="fr-FR" dirty="0" err="1"/>
              <a:t>fonctionel</a:t>
            </a:r>
            <a:r>
              <a:rPr lang="fr-FR" dirty="0"/>
              <a:t> et réplicable en quelques lignes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49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L’avantage c’est que c’est intégré au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70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17.svg"/><Relationship Id="rId5" Type="http://schemas.openxmlformats.org/officeDocument/2006/relationships/image" Target="../media/image20.png"/><Relationship Id="rId15" Type="http://schemas.openxmlformats.org/officeDocument/2006/relationships/image" Target="../media/image42.png"/><Relationship Id="rId10" Type="http://schemas.openxmlformats.org/officeDocument/2006/relationships/image" Target="../media/image16.png"/><Relationship Id="rId19" Type="http://schemas.openxmlformats.org/officeDocument/2006/relationships/image" Target="../media/image46.png"/><Relationship Id="rId4" Type="http://schemas.openxmlformats.org/officeDocument/2006/relationships/image" Target="../media/image19.svg"/><Relationship Id="rId9" Type="http://schemas.openxmlformats.org/officeDocument/2006/relationships/image" Target="../media/image39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46.png"/><Relationship Id="rId10" Type="http://schemas.openxmlformats.org/officeDocument/2006/relationships/image" Target="../media/image21.svg"/><Relationship Id="rId19" Type="http://schemas.openxmlformats.org/officeDocument/2006/relationships/image" Target="../media/image51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7.svg"/><Relationship Id="rId10" Type="http://schemas.openxmlformats.org/officeDocument/2006/relationships/image" Target="../media/image21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7.svg"/><Relationship Id="rId19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fowler.com/articles/continuousIntegration.html" TargetMode="External"/><Relationship Id="rId3" Type="http://schemas.openxmlformats.org/officeDocument/2006/relationships/hyperlink" Target="https://martinfowler.com/bliki/DevOpsCulture.html" TargetMode="External"/><Relationship Id="rId7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dirakkk/vitrine-support-meetup/blob/main/demo-jenkins-2.53/demo.webm?raw=true" TargetMode="External"/><Relationship Id="rId5" Type="http://schemas.openxmlformats.org/officeDocument/2006/relationships/hyperlink" Target="https://github.com/dirakkk/vitrine-support-meetup/tree/main/demo-ansible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martinfowler.com/books/continuousDelivery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08447" y="3074534"/>
            <a:ext cx="475160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400" b="1" dirty="0">
                <a:latin typeface="+mj-lt"/>
              </a:rPr>
              <a:t>Meetup : DEVOPS autour d’une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57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Utiliser L’Infra as Code pour OS et runtime</a:t>
            </a:r>
          </a:p>
        </p:txBody>
      </p:sp>
    </p:spTree>
    <p:extLst>
      <p:ext uri="{BB962C8B-B14F-4D97-AF65-F5344CB8AC3E}">
        <p14:creationId xmlns:p14="http://schemas.microsoft.com/office/powerpoint/2010/main" val="36741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8" y="2368870"/>
            <a:ext cx="3458428" cy="273429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00" y="961850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635604" y="1476831"/>
            <a:ext cx="246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</a:t>
            </a:r>
            <a:r>
              <a:rPr lang="fr-FR" dirty="0" err="1"/>
              <a:t>runner</a:t>
            </a:r>
            <a:r>
              <a:rPr lang="fr-FR" dirty="0"/>
              <a:t> qui </a:t>
            </a:r>
            <a:r>
              <a:rPr lang="fr-FR" dirty="0" err="1"/>
              <a:t>executera</a:t>
            </a:r>
            <a:r>
              <a:rPr lang="fr-FR" dirty="0"/>
              <a:t> la </a:t>
            </a:r>
            <a:r>
              <a:rPr lang="fr-FR" dirty="0" err="1"/>
              <a:t>github</a:t>
            </a:r>
            <a:r>
              <a:rPr lang="fr-FR" dirty="0"/>
              <a:t> action de CI CD</a:t>
            </a:r>
          </a:p>
          <a:p>
            <a:pPr algn="ctr"/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038312" y="5381169"/>
            <a:ext cx="250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45289" y="3650397"/>
            <a:ext cx="121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Firewall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697405" y="142716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203146" y="557727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Node et </a:t>
            </a:r>
            <a:r>
              <a:rPr lang="fr-FR" dirty="0" err="1"/>
              <a:t>Npm</a:t>
            </a:r>
            <a:endParaRPr lang="fr-FR" dirty="0"/>
          </a:p>
        </p:txBody>
      </p:sp>
      <p:pic>
        <p:nvPicPr>
          <p:cNvPr id="3" name="Image 2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B228018-0A24-1430-F68A-820991A6AF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17" y="1061589"/>
            <a:ext cx="912031" cy="912031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653D5D2-9B07-1F53-757D-1AF186FFA4E1}"/>
              </a:ext>
            </a:extLst>
          </p:cNvPr>
          <p:cNvSpPr/>
          <p:nvPr/>
        </p:nvSpPr>
        <p:spPr>
          <a:xfrm>
            <a:off x="3615127" y="1289004"/>
            <a:ext cx="497013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15D30CF7-474A-A311-F7A6-BC4748490F18}"/>
              </a:ext>
            </a:extLst>
          </p:cNvPr>
          <p:cNvSpPr/>
          <p:nvPr/>
        </p:nvSpPr>
        <p:spPr>
          <a:xfrm rot="1829876">
            <a:off x="5688063" y="1874515"/>
            <a:ext cx="1273167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46AE352-D180-66CC-1085-60B219D095CC}"/>
              </a:ext>
            </a:extLst>
          </p:cNvPr>
          <p:cNvSpPr txBox="1"/>
          <p:nvPr/>
        </p:nvSpPr>
        <p:spPr>
          <a:xfrm>
            <a:off x="3848156" y="2046720"/>
            <a:ext cx="201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Repo de l’appli</a:t>
            </a:r>
          </a:p>
          <a:p>
            <a:pPr algn="ctr"/>
            <a:r>
              <a:rPr lang="fr-FR" dirty="0"/>
              <a:t>Pour serveur </a:t>
            </a:r>
            <a:r>
              <a:rPr lang="fr-FR" dirty="0" err="1"/>
              <a:t>next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36" grpId="0"/>
      <p:bldP spid="41" grpId="0"/>
      <p:bldP spid="43" grpId="0"/>
      <p:bldP spid="44" grpId="0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31D8C-62ED-8041-D9BA-26E751A7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serveur en quelques lignes grâce à Ansible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51C7A-DEE1-BC7A-17F2-02D0041A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688" y="1134289"/>
            <a:ext cx="6258798" cy="440116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769A12D-3D21-9912-3963-FE62777012C3}"/>
              </a:ext>
            </a:extLst>
          </p:cNvPr>
          <p:cNvSpPr txBox="1"/>
          <p:nvPr/>
        </p:nvSpPr>
        <p:spPr>
          <a:xfrm>
            <a:off x="8995901" y="2073764"/>
            <a:ext cx="277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et  Installation de l’action Runner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0D9E30-BEF9-5C34-15B5-ADF2AA3BD2AF}"/>
              </a:ext>
            </a:extLst>
          </p:cNvPr>
          <p:cNvSpPr txBox="1"/>
          <p:nvPr/>
        </p:nvSpPr>
        <p:spPr>
          <a:xfrm>
            <a:off x="265366" y="4468111"/>
            <a:ext cx="223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A8B6BF-0AE6-8FA9-2F67-922855F60AF3}"/>
              </a:ext>
            </a:extLst>
          </p:cNvPr>
          <p:cNvSpPr txBox="1"/>
          <p:nvPr/>
        </p:nvSpPr>
        <p:spPr>
          <a:xfrm>
            <a:off x="9166190" y="5166121"/>
            <a:ext cx="2604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Installation du Firewall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984807-31FC-399F-4B27-8F8AC7084263}"/>
              </a:ext>
            </a:extLst>
          </p:cNvPr>
          <p:cNvSpPr txBox="1"/>
          <p:nvPr/>
        </p:nvSpPr>
        <p:spPr>
          <a:xfrm>
            <a:off x="101135" y="3159213"/>
            <a:ext cx="250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82A2A2F-F7E8-5A82-B396-C523BDAA9394}"/>
              </a:ext>
            </a:extLst>
          </p:cNvPr>
          <p:cNvCxnSpPr/>
          <p:nvPr/>
        </p:nvCxnSpPr>
        <p:spPr>
          <a:xfrm>
            <a:off x="7537415" y="2528579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7C78849-E89D-B6A7-3432-1B30DB2E554E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8848165" y="2720095"/>
            <a:ext cx="1532874" cy="14210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E5A9B66-43AE-F039-9C06-3C1D6DC13847}"/>
              </a:ext>
            </a:extLst>
          </p:cNvPr>
          <p:cNvCxnSpPr>
            <a:cxnSpLocks/>
          </p:cNvCxnSpPr>
          <p:nvPr/>
        </p:nvCxnSpPr>
        <p:spPr>
          <a:xfrm>
            <a:off x="2339789" y="3334871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3D34856-ED16-7D0D-BE1C-8003F4C44474}"/>
              </a:ext>
            </a:extLst>
          </p:cNvPr>
          <p:cNvCxnSpPr>
            <a:cxnSpLocks/>
          </p:cNvCxnSpPr>
          <p:nvPr/>
        </p:nvCxnSpPr>
        <p:spPr>
          <a:xfrm>
            <a:off x="2396406" y="4670612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841EAB2-706B-443D-1925-C30FBB082ED6}"/>
              </a:ext>
            </a:extLst>
          </p:cNvPr>
          <p:cNvCxnSpPr>
            <a:cxnSpLocks/>
          </p:cNvCxnSpPr>
          <p:nvPr/>
        </p:nvCxnSpPr>
        <p:spPr>
          <a:xfrm>
            <a:off x="7758953" y="5396753"/>
            <a:ext cx="1398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C1D9ABF-3C3F-FBB2-6596-C289C4C2416A}"/>
              </a:ext>
            </a:extLst>
          </p:cNvPr>
          <p:cNvSpPr txBox="1"/>
          <p:nvPr/>
        </p:nvSpPr>
        <p:spPr>
          <a:xfrm>
            <a:off x="265366" y="5769867"/>
            <a:ext cx="1137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Ce script principal et les sous </a:t>
            </a:r>
            <a:r>
              <a:rPr lang="fr-FR" dirty="0" err="1"/>
              <a:t>scrips</a:t>
            </a:r>
            <a:r>
              <a:rPr lang="fr-FR" dirty="0"/>
              <a:t> correspondants aux tâches est dans un repo différent du code de l’application Next</a:t>
            </a:r>
            <a:br>
              <a:rPr lang="fr-FR" dirty="0"/>
            </a:br>
            <a:r>
              <a:rPr lang="fr-FR" dirty="0"/>
              <a:t>Il ne sert que pour la mise en place ou la mise à jour de l’infrastructure   </a:t>
            </a:r>
          </a:p>
        </p:txBody>
      </p:sp>
    </p:spTree>
    <p:extLst>
      <p:ext uri="{BB962C8B-B14F-4D97-AF65-F5344CB8AC3E}">
        <p14:creationId xmlns:p14="http://schemas.microsoft.com/office/powerpoint/2010/main" val="10668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utiliser le CI CD par GitHub actions pour la couche applicative</a:t>
            </a:r>
          </a:p>
        </p:txBody>
      </p:sp>
    </p:spTree>
    <p:extLst>
      <p:ext uri="{BB962C8B-B14F-4D97-AF65-F5344CB8AC3E}">
        <p14:creationId xmlns:p14="http://schemas.microsoft.com/office/powerpoint/2010/main" val="207873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A0374-475B-7A27-532A-90282DAA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324C21-B6AB-9EA7-724C-E31977058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On a notre serveur opérationnel </a:t>
            </a:r>
            <a:br>
              <a:rPr lang="fr-FR" dirty="0"/>
            </a:br>
            <a:r>
              <a:rPr lang="fr-FR" dirty="0"/>
              <a:t>Qu’est ce que le CI CD </a:t>
            </a:r>
          </a:p>
          <a:p>
            <a:endParaRPr lang="fr-FR" dirty="0"/>
          </a:p>
          <a:p>
            <a:r>
              <a:rPr lang="fr-FR" dirty="0"/>
              <a:t>c’est le fait que lorsque la branche principale du repo qui </a:t>
            </a:r>
            <a:r>
              <a:rPr lang="fr-FR" dirty="0" err="1"/>
              <a:t>heberge</a:t>
            </a:r>
            <a:r>
              <a:rPr lang="fr-FR" dirty="0"/>
              <a:t>  l’appli reçoit un push, le serveur </a:t>
            </a:r>
            <a:r>
              <a:rPr lang="fr-FR" dirty="0" err="1"/>
              <a:t>next</a:t>
            </a:r>
            <a:r>
              <a:rPr lang="fr-FR" dirty="0"/>
              <a:t> se </a:t>
            </a:r>
            <a:r>
              <a:rPr lang="fr-FR" dirty="0" err="1"/>
              <a:t>raffraichit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Pour cela on va se doté d’une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</p:txBody>
      </p:sp>
    </p:spTree>
    <p:extLst>
      <p:ext uri="{BB962C8B-B14F-4D97-AF65-F5344CB8AC3E}">
        <p14:creationId xmlns:p14="http://schemas.microsoft.com/office/powerpoint/2010/main" val="36323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Logique d’une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script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</a:t>
            </a:r>
          </a:p>
          <a:p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dirty="0"/>
            </a:br>
            <a:br>
              <a:rPr lang="fr-FR" dirty="0"/>
            </a:br>
            <a:r>
              <a:rPr lang="fr-FR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action </a:t>
            </a:r>
            <a:r>
              <a:rPr lang="fr-FR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 caractérisée par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Un environnement d’</a:t>
            </a:r>
            <a:r>
              <a:rPr lang="fr-FR" dirty="0" err="1"/>
              <a:t>éxécution</a:t>
            </a:r>
            <a:br>
              <a:rPr lang="fr-FR" dirty="0"/>
            </a:br>
            <a:r>
              <a:rPr lang="fr-FR" dirty="0"/>
              <a:t>Ici 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228598" y="4697546"/>
            <a:ext cx="226188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déclencher, qui peuvent être d’autres </a:t>
            </a:r>
            <a:r>
              <a:rPr lang="fr-FR" dirty="0" err="1"/>
              <a:t>github</a:t>
            </a:r>
            <a:r>
              <a:rPr lang="fr-FR" dirty="0"/>
              <a:t> actions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Nous sommes dans l’application</a:t>
            </a:r>
          </a:p>
        </p:txBody>
      </p:sp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61E1DB-92E0-92E1-7933-A27C59B18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8" y="944224"/>
            <a:ext cx="7194481" cy="5328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26AA0F-D27D-6E9E-0D80-7243FAB99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783" y="944224"/>
            <a:ext cx="3391373" cy="3172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B700D8-85D8-4A17-5434-508641FBB897}"/>
              </a:ext>
            </a:extLst>
          </p:cNvPr>
          <p:cNvSpPr txBox="1"/>
          <p:nvPr/>
        </p:nvSpPr>
        <p:spPr>
          <a:xfrm>
            <a:off x="7963783" y="4507994"/>
            <a:ext cx="2645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L’action </a:t>
            </a:r>
            <a:r>
              <a:rPr lang="fr-FR" dirty="0" err="1"/>
              <a:t>runner</a:t>
            </a:r>
            <a:r>
              <a:rPr lang="fr-FR" dirty="0"/>
              <a:t> aussi est décrit dans l’appli</a:t>
            </a:r>
          </a:p>
        </p:txBody>
      </p:sp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CI CD dicté par 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12231" y="5409611"/>
            <a:ext cx="240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738829" y="3345024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 Compile et bundle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435438" y="2737740"/>
            <a:ext cx="185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475502" y="1566266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535354" y="5062145"/>
            <a:ext cx="13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Fixe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25" grpId="0"/>
      <p:bldP spid="27" grpId="0"/>
      <p:bldP spid="28" grpId="0"/>
      <p:bldP spid="2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F4217-A6DD-0344-BD0C-B66A1EEB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 CD en Live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8CC1F-D901-A663-9763-AFE24CC37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2807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C528F0E-1EA0-571E-6DBF-89E865C761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7B645E6-A782-A17A-32B8-24D5A33FC8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F90FFB7-7E35-BA65-2308-3E4C65F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Intégrer dans Jira le suivi automatique du workflow de développement</a:t>
            </a:r>
            <a:br>
              <a:rPr lang="fr-FR" dirty="0"/>
            </a:br>
            <a:r>
              <a:rPr lang="fr-FR" dirty="0"/>
              <a:t>(faire évoluer les statuts des tickets selon les PR)</a:t>
            </a:r>
          </a:p>
        </p:txBody>
      </p:sp>
    </p:spTree>
    <p:extLst>
      <p:ext uri="{BB962C8B-B14F-4D97-AF65-F5344CB8AC3E}">
        <p14:creationId xmlns:p14="http://schemas.microsoft.com/office/powerpoint/2010/main" val="115755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Théorie</a:t>
            </a:r>
          </a:p>
        </p:txBody>
      </p:sp>
    </p:spTree>
    <p:extLst>
      <p:ext uri="{BB962C8B-B14F-4D97-AF65-F5344CB8AC3E}">
        <p14:creationId xmlns:p14="http://schemas.microsoft.com/office/powerpoint/2010/main" val="182892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par composition de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529342" y="1064497"/>
            <a:ext cx="321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Lecture, dans le titre la PR  de la clef du ticket Jira associé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19" y="4224981"/>
            <a:ext cx="2288047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82662A-C4AF-2808-A88F-57BBA1954688}"/>
              </a:ext>
            </a:extLst>
          </p:cNvPr>
          <p:cNvSpPr txBox="1"/>
          <p:nvPr/>
        </p:nvSpPr>
        <p:spPr>
          <a:xfrm>
            <a:off x="5209583" y="173172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DD3D0E7-E2B8-AABB-4C98-B60DA702DFD7}"/>
              </a:ext>
            </a:extLst>
          </p:cNvPr>
          <p:cNvSpPr txBox="1"/>
          <p:nvPr/>
        </p:nvSpPr>
        <p:spPr>
          <a:xfrm>
            <a:off x="5338818" y="3121524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C1CB6B-84E8-D686-E2A0-E8888C05D17A}"/>
              </a:ext>
            </a:extLst>
          </p:cNvPr>
          <p:cNvSpPr txBox="1"/>
          <p:nvPr/>
        </p:nvSpPr>
        <p:spPr>
          <a:xfrm>
            <a:off x="5275795" y="603210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2" grpId="0"/>
      <p:bldP spid="28" grpId="0" animBg="1"/>
      <p:bldP spid="29" grpId="0"/>
      <p:bldP spid="9" grpId="0" animBg="1"/>
      <p:bldP spid="11" grpId="0" animBg="1"/>
      <p:bldP spid="18" grpId="0" animBg="1"/>
      <p:bldP spid="24" grpId="0"/>
      <p:bldP spid="23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de la transition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Aller sur le sprint du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Meetup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Créer un ticket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Faire une branche puis une PR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Merge la PR 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Regarder le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worflow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9CAB2-79A0-BFB9-1B43-D572D252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heure et 2 objectifs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CE620-0C67-BC48-42BD-5522D937C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240" y="1350832"/>
            <a:ext cx="8321871" cy="4967443"/>
          </a:xfrm>
        </p:spPr>
        <p:txBody>
          <a:bodyPr/>
          <a:lstStyle/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Ce </a:t>
            </a:r>
            <a:r>
              <a:rPr lang="fr-FR" sz="24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 2 objectifs: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-Montrer  un éventail d’outils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simples et puissants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Il se base sur 3 repository</a:t>
            </a:r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repo pour la présentation actuelle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repo pour la création d’une machine par IAC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repo pour la création d’un CI/CD et d’un synchroniseur JIRA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B4A7464-1FA0-9E81-B87C-F5C864AD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5296" y="331311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D453E90-B7B0-9722-B8DC-8105AAC7F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5512" y="4321787"/>
            <a:ext cx="1996488" cy="199648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7B78EA7-C46E-256A-70EB-0FD378F8D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3213" y="1847785"/>
            <a:ext cx="1452348" cy="14523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A175649-CC19-2080-2D6D-22EAB12D0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707" y="3648472"/>
            <a:ext cx="1868455" cy="1868455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7817" y="110761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Tout d’abord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collaborateurs, c’est-à-dire nous tous …..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281618" y="294119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59633" y="19845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0145" y="2490448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291917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E793365F-65E5-5D93-E25D-0B6831E5E905}"/>
              </a:ext>
            </a:extLst>
          </p:cNvPr>
          <p:cNvSpPr txBox="1"/>
          <p:nvPr/>
        </p:nvSpPr>
        <p:spPr>
          <a:xfrm>
            <a:off x="9855966" y="5061705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CBBB6253-4558-E4F2-4195-2A664EE12A5B}"/>
              </a:ext>
            </a:extLst>
          </p:cNvPr>
          <p:cNvSpPr txBox="1"/>
          <p:nvPr/>
        </p:nvSpPr>
        <p:spPr>
          <a:xfrm>
            <a:off x="8138075" y="4271650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2023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41926A5-790C-3390-6A06-933923EA28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5914" y="1187908"/>
            <a:ext cx="1931245" cy="576258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8EBD3C9-D961-BB36-DD56-A13B026C7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11" y="5655398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395991" y="730504"/>
            <a:ext cx="7449118" cy="570179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c’est produire du code particulier.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Particulier car il ne fait pas partie de l’application , mais il permet aux développeurs 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-De créer et façonner  les serveurs dont il a besoin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-D’automatiser les tâches récurrentes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-D’accroitre sa communication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autonomie, le développeur peut agir  pour rendre son travail plus efficace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Devops</a:t>
            </a:r>
            <a:r>
              <a:rPr lang="fr-FR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1"/>
            <a:ext cx="7478879" cy="5109908"/>
          </a:xfrm>
        </p:spPr>
        <p:txBody>
          <a:bodyPr/>
          <a:lstStyle/>
          <a:p>
            <a:pPr marL="342900" indent="-342900">
              <a:buFontTx/>
              <a:buChar char="-"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Ops.</a:t>
            </a:r>
          </a:p>
          <a:p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Plus les 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avancent plus les compétences des équipes se chevauchent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une révolution bénéfique pour l’entreprise , qui réduira les difficultés de communication entre des équipes trop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00107-05D2-6CCA-CC70-5BD12198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</a:t>
            </a:r>
            <a:r>
              <a:rPr lang="fr-FR" dirty="0">
                <a:hlinkClick r:id="rId3"/>
              </a:rPr>
              <a:t>DevOps</a:t>
            </a:r>
            <a:endParaRPr lang="fr-FR" dirty="0"/>
          </a:p>
        </p:txBody>
      </p:sp>
      <p:pic>
        <p:nvPicPr>
          <p:cNvPr id="5" name="Image 4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B3705C6E-4494-B544-7A09-99A79327E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r="10666"/>
          <a:stretch/>
        </p:blipFill>
        <p:spPr>
          <a:xfrm>
            <a:off x="1003833" y="2155882"/>
            <a:ext cx="5949864" cy="3137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FF0171-6035-DB1A-2464-CB21B1AE44C2}"/>
              </a:ext>
            </a:extLst>
          </p:cNvPr>
          <p:cNvSpPr/>
          <p:nvPr/>
        </p:nvSpPr>
        <p:spPr>
          <a:xfrm>
            <a:off x="9092939" y="524840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A1FCC-6A6B-111D-C241-1EE67FB02ED3}"/>
              </a:ext>
            </a:extLst>
          </p:cNvPr>
          <p:cNvSpPr/>
          <p:nvPr/>
        </p:nvSpPr>
        <p:spPr>
          <a:xfrm>
            <a:off x="9092939" y="482109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251A8-9FCC-88B5-8A33-E84F5383CF37}"/>
              </a:ext>
            </a:extLst>
          </p:cNvPr>
          <p:cNvSpPr/>
          <p:nvPr/>
        </p:nvSpPr>
        <p:spPr>
          <a:xfrm>
            <a:off x="9092939" y="43937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BE434-D2E6-132A-62EA-570DD0C51E3A}"/>
              </a:ext>
            </a:extLst>
          </p:cNvPr>
          <p:cNvSpPr/>
          <p:nvPr/>
        </p:nvSpPr>
        <p:spPr>
          <a:xfrm>
            <a:off x="9092939" y="39664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Virtualization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52D46-A41D-9499-0973-C31C273876A8}"/>
              </a:ext>
            </a:extLst>
          </p:cNvPr>
          <p:cNvSpPr/>
          <p:nvPr/>
        </p:nvSpPr>
        <p:spPr>
          <a:xfrm>
            <a:off x="9092939" y="353913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45F5FF-E716-837C-3867-B16919AF1BE7}"/>
              </a:ext>
            </a:extLst>
          </p:cNvPr>
          <p:cNvSpPr/>
          <p:nvPr/>
        </p:nvSpPr>
        <p:spPr>
          <a:xfrm>
            <a:off x="9092939" y="311181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Container tech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9B2579-67BE-4EBE-BF7B-A6ECD7C1870F}"/>
              </a:ext>
            </a:extLst>
          </p:cNvPr>
          <p:cNvSpPr/>
          <p:nvPr/>
        </p:nvSpPr>
        <p:spPr>
          <a:xfrm>
            <a:off x="9092939" y="268450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F3E6FC-63C6-D30F-2C5B-D4B07362AF77}"/>
              </a:ext>
            </a:extLst>
          </p:cNvPr>
          <p:cNvSpPr/>
          <p:nvPr/>
        </p:nvSpPr>
        <p:spPr>
          <a:xfrm>
            <a:off x="9092939" y="225718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912B3A-9978-3CE8-7753-86F59886E8A7}"/>
              </a:ext>
            </a:extLst>
          </p:cNvPr>
          <p:cNvSpPr/>
          <p:nvPr/>
        </p:nvSpPr>
        <p:spPr>
          <a:xfrm>
            <a:off x="9092939" y="182986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7D08E8-E2E4-DA72-3890-0C0362D84A8F}"/>
              </a:ext>
            </a:extLst>
          </p:cNvPr>
          <p:cNvSpPr txBox="1"/>
          <p:nvPr/>
        </p:nvSpPr>
        <p:spPr>
          <a:xfrm>
            <a:off x="9092939" y="1305423"/>
            <a:ext cx="190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IaaS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0BF55-417D-F76A-CC8E-DD32D02AD57E}"/>
              </a:ext>
            </a:extLst>
          </p:cNvPr>
          <p:cNvSpPr/>
          <p:nvPr/>
        </p:nvSpPr>
        <p:spPr>
          <a:xfrm rot="5400000">
            <a:off x="10565722" y="4619410"/>
            <a:ext cx="1620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Cloud provider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5F7D0E-AA36-C73D-4D17-7B5E98F28F13}"/>
              </a:ext>
            </a:extLst>
          </p:cNvPr>
          <p:cNvSpPr/>
          <p:nvPr/>
        </p:nvSpPr>
        <p:spPr>
          <a:xfrm rot="5400000">
            <a:off x="10331722" y="2702770"/>
            <a:ext cx="208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Utilisateur client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25F70F-9916-2E37-9E4D-1E60521C8278}"/>
              </a:ext>
            </a:extLst>
          </p:cNvPr>
          <p:cNvSpPr txBox="1"/>
          <p:nvPr/>
        </p:nvSpPr>
        <p:spPr>
          <a:xfrm>
            <a:off x="7244659" y="3558018"/>
            <a:ext cx="133200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 Ansible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410100B8-328C-5D1B-8F5B-EA88C8ADD469}"/>
              </a:ext>
            </a:extLst>
          </p:cNvPr>
          <p:cNvCxnSpPr>
            <a:cxnSpLocks/>
          </p:cNvCxnSpPr>
          <p:nvPr/>
        </p:nvCxnSpPr>
        <p:spPr>
          <a:xfrm>
            <a:off x="6175331" y="2648172"/>
            <a:ext cx="1116000" cy="1134953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322D3E2-B1FB-51AA-6623-B65D8E7FFF20}"/>
              </a:ext>
            </a:extLst>
          </p:cNvPr>
          <p:cNvSpPr txBox="1"/>
          <p:nvPr/>
        </p:nvSpPr>
        <p:spPr>
          <a:xfrm>
            <a:off x="6287355" y="1182645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6"/>
              </a:rPr>
              <a:t>sans Jenkinsfile</a:t>
            </a:r>
            <a:endParaRPr lang="fr-FR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868477E-75F4-0332-35A4-B25267993D5F}"/>
              </a:ext>
            </a:extLst>
          </p:cNvPr>
          <p:cNvCxnSpPr/>
          <p:nvPr/>
        </p:nvCxnSpPr>
        <p:spPr>
          <a:xfrm>
            <a:off x="8580324" y="3795391"/>
            <a:ext cx="43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18F1D4F-6D21-2471-DB14-18DAE0DBCC1A}"/>
              </a:ext>
            </a:extLst>
          </p:cNvPr>
          <p:cNvSpPr txBox="1"/>
          <p:nvPr/>
        </p:nvSpPr>
        <p:spPr>
          <a:xfrm>
            <a:off x="6304697" y="1577801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7"/>
              </a:rPr>
              <a:t>avec Jenkinsfile</a:t>
            </a:r>
            <a:endParaRPr lang="fr-FR" dirty="0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3A8DB020-863A-3F23-9176-6DD63A1EF5E2}"/>
              </a:ext>
            </a:extLst>
          </p:cNvPr>
          <p:cNvCxnSpPr>
            <a:cxnSpLocks/>
          </p:cNvCxnSpPr>
          <p:nvPr/>
        </p:nvCxnSpPr>
        <p:spPr>
          <a:xfrm>
            <a:off x="8073497" y="1567217"/>
            <a:ext cx="900000" cy="864000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F1CAADB-B4A1-B059-3F92-96A228FFA26E}"/>
              </a:ext>
            </a:extLst>
          </p:cNvPr>
          <p:cNvCxnSpPr>
            <a:cxnSpLocks/>
          </p:cNvCxnSpPr>
          <p:nvPr/>
        </p:nvCxnSpPr>
        <p:spPr>
          <a:xfrm flipV="1">
            <a:off x="1778696" y="1640345"/>
            <a:ext cx="3604145" cy="208434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AE0FA68-BEA7-C918-F3E4-D80A84142B98}"/>
              </a:ext>
            </a:extLst>
          </p:cNvPr>
          <p:cNvCxnSpPr>
            <a:cxnSpLocks/>
          </p:cNvCxnSpPr>
          <p:nvPr/>
        </p:nvCxnSpPr>
        <p:spPr>
          <a:xfrm flipV="1">
            <a:off x="2651517" y="1669323"/>
            <a:ext cx="2771882" cy="274328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CF52CA-E94E-D60D-A30C-84DEB3837489}"/>
              </a:ext>
            </a:extLst>
          </p:cNvPr>
          <p:cNvCxnSpPr>
            <a:cxnSpLocks/>
          </p:cNvCxnSpPr>
          <p:nvPr/>
        </p:nvCxnSpPr>
        <p:spPr>
          <a:xfrm flipV="1">
            <a:off x="3978765" y="1640345"/>
            <a:ext cx="1404076" cy="178865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6E1C43B-1E21-891E-CA81-0FC1E355643E}"/>
              </a:ext>
            </a:extLst>
          </p:cNvPr>
          <p:cNvCxnSpPr>
            <a:cxnSpLocks/>
          </p:cNvCxnSpPr>
          <p:nvPr/>
        </p:nvCxnSpPr>
        <p:spPr>
          <a:xfrm flipH="1" flipV="1">
            <a:off x="5432986" y="1669323"/>
            <a:ext cx="20195" cy="7618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51B0E097-C653-084B-F45C-EB55E66C16E2}"/>
              </a:ext>
            </a:extLst>
          </p:cNvPr>
          <p:cNvSpPr txBox="1"/>
          <p:nvPr/>
        </p:nvSpPr>
        <p:spPr>
          <a:xfrm>
            <a:off x="5422217" y="1415731"/>
            <a:ext cx="92480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8"/>
              </a:rPr>
              <a:t>CI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9"/>
              </a:rPr>
              <a:t>CD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763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 / démo</a:t>
            </a:r>
          </a:p>
        </p:txBody>
      </p:sp>
    </p:spTree>
    <p:extLst>
      <p:ext uri="{BB962C8B-B14F-4D97-AF65-F5344CB8AC3E}">
        <p14:creationId xmlns:p14="http://schemas.microsoft.com/office/powerpoint/2010/main" val="381910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de la démo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5C04F1-FA67-EA29-0BAE-5BF267674DE9}"/>
              </a:ext>
            </a:extLst>
          </p:cNvPr>
          <p:cNvSpPr txBox="1"/>
          <p:nvPr/>
        </p:nvSpPr>
        <p:spPr>
          <a:xfrm>
            <a:off x="990893" y="1301234"/>
            <a:ext cx="6910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Exécuter cette appli :</a:t>
            </a:r>
          </a:p>
          <a:p>
            <a:r>
              <a:rPr lang="fr-FR" dirty="0"/>
              <a:t>https://github.com/dirakkk/vitrine-next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DF26D7D-9FD8-FB31-1027-A541F47A0B56}"/>
              </a:ext>
            </a:extLst>
          </p:cNvPr>
          <p:cNvSpPr txBox="1"/>
          <p:nvPr/>
        </p:nvSpPr>
        <p:spPr>
          <a:xfrm>
            <a:off x="990893" y="1985674"/>
            <a:ext cx="6910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Ici :</a:t>
            </a:r>
          </a:p>
          <a:p>
            <a:r>
              <a:rPr lang="fr-FR" dirty="0"/>
              <a:t>http://207.154.224.219:3000/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BBB980-FF28-45B2-73D1-8D6D971895C7}"/>
              </a:ext>
            </a:extLst>
          </p:cNvPr>
          <p:cNvSpPr txBox="1"/>
          <p:nvPr/>
        </p:nvSpPr>
        <p:spPr>
          <a:xfrm>
            <a:off x="757540" y="3754537"/>
            <a:ext cx="3175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Et 1. utiliser L’Infra as Code pour les couches :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9C8C098-8AD7-2E19-1A99-F78A8D589E59}"/>
              </a:ext>
            </a:extLst>
          </p:cNvPr>
          <p:cNvCxnSpPr>
            <a:cxnSpLocks/>
          </p:cNvCxnSpPr>
          <p:nvPr/>
        </p:nvCxnSpPr>
        <p:spPr>
          <a:xfrm flipV="1">
            <a:off x="4142792" y="3790053"/>
            <a:ext cx="805787" cy="309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7556952-33A9-E862-CD15-53F444025976}"/>
              </a:ext>
            </a:extLst>
          </p:cNvPr>
          <p:cNvCxnSpPr>
            <a:cxnSpLocks/>
          </p:cNvCxnSpPr>
          <p:nvPr/>
        </p:nvCxnSpPr>
        <p:spPr>
          <a:xfrm>
            <a:off x="4068147" y="4099792"/>
            <a:ext cx="880432" cy="510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793FC066-CFAB-42D3-FEE6-4D3ED47BC285}"/>
              </a:ext>
            </a:extLst>
          </p:cNvPr>
          <p:cNvSpPr txBox="1"/>
          <p:nvPr/>
        </p:nvSpPr>
        <p:spPr>
          <a:xfrm>
            <a:off x="8049128" y="2621657"/>
            <a:ext cx="3444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Et 2. utiliser le CI CD par GitHub actions pour la couche applicative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FDFD8A0-F7DC-3B51-7A0A-E48F1908CE4A}"/>
              </a:ext>
            </a:extLst>
          </p:cNvPr>
          <p:cNvCxnSpPr>
            <a:cxnSpLocks/>
          </p:cNvCxnSpPr>
          <p:nvPr/>
        </p:nvCxnSpPr>
        <p:spPr>
          <a:xfrm flipH="1">
            <a:off x="7080753" y="2944823"/>
            <a:ext cx="968375" cy="382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AutoShape 4" descr="Next JS logo vector">
            <a:extLst>
              <a:ext uri="{FF2B5EF4-FFF2-40B4-BE49-F238E27FC236}">
                <a16:creationId xmlns:a16="http://schemas.microsoft.com/office/drawing/2014/main" id="{3A6953C4-BD2D-A500-7CD1-98ACEB436E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72753" y="30336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13B17A-23E0-62FC-A534-7ACBB6A43D9C}"/>
              </a:ext>
            </a:extLst>
          </p:cNvPr>
          <p:cNvSpPr/>
          <p:nvPr/>
        </p:nvSpPr>
        <p:spPr>
          <a:xfrm>
            <a:off x="5083408" y="442480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051439-C857-2E2F-16F8-EB4E50DC5061}"/>
              </a:ext>
            </a:extLst>
          </p:cNvPr>
          <p:cNvSpPr/>
          <p:nvPr/>
        </p:nvSpPr>
        <p:spPr>
          <a:xfrm>
            <a:off x="5083408" y="35701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83DB4F-6CBD-9D55-99F9-D94887F1E0F8}"/>
              </a:ext>
            </a:extLst>
          </p:cNvPr>
          <p:cNvSpPr/>
          <p:nvPr/>
        </p:nvSpPr>
        <p:spPr>
          <a:xfrm>
            <a:off x="5083408" y="31428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3DEA393-C18E-D75B-187B-E461223605F3}"/>
              </a:ext>
            </a:extLst>
          </p:cNvPr>
          <p:cNvSpPr txBox="1"/>
          <p:nvPr/>
        </p:nvSpPr>
        <p:spPr>
          <a:xfrm>
            <a:off x="2183364" y="5474792"/>
            <a:ext cx="7104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3. Intégrer dans Jira le suivi automatique du workflow de développement</a:t>
            </a:r>
          </a:p>
          <a:p>
            <a:r>
              <a:rPr lang="fr-FR" dirty="0"/>
              <a:t>(faire évoluer les statuts des tickets selon les PR)</a:t>
            </a:r>
          </a:p>
        </p:txBody>
      </p:sp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3382</TotalTime>
  <Words>2076</Words>
  <Application>Microsoft Office PowerPoint</Application>
  <PresentationFormat>Grand écran</PresentationFormat>
  <Paragraphs>255</Paragraphs>
  <Slides>23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2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Présentation PowerPoint</vt:lpstr>
      <vt:lpstr>Théorie</vt:lpstr>
      <vt:lpstr>1 heure et 2 objectifs</vt:lpstr>
      <vt:lpstr>Remerciements</vt:lpstr>
      <vt:lpstr>Principes et apports du devops</vt:lpstr>
      <vt:lpstr>Le Devops comme l’agilité ?</vt:lpstr>
      <vt:lpstr>Démos pour le DevOps</vt:lpstr>
      <vt:lpstr>Pratique / démo</vt:lpstr>
      <vt:lpstr>Objectif de la démo</vt:lpstr>
      <vt:lpstr>1. Utiliser L’Infra as Code pour OS et runtime</vt:lpstr>
      <vt:lpstr>IaC sur cloud DigitalOcean (Iaas) </vt:lpstr>
      <vt:lpstr>Un serveur en quelques lignes grâce à Ansible</vt:lpstr>
      <vt:lpstr>2. utiliser le CI CD par GitHub actions pour la couche applicative</vt:lpstr>
      <vt:lpstr>Présentation PowerPoint</vt:lpstr>
      <vt:lpstr>Logique d’une GithubAction</vt:lpstr>
      <vt:lpstr>Nous sommes dans l’application</vt:lpstr>
      <vt:lpstr>Le CI CD dicté par  githubActions à la manœuvre </vt:lpstr>
      <vt:lpstr>CI CD en Live</vt:lpstr>
      <vt:lpstr>3. Intégrer dans Jira le suivi automatique du workflow de développement (faire évoluer les statuts des tickets selon les PR)</vt:lpstr>
      <vt:lpstr>Suivi automatique de JIRA par composition de githubActions</vt:lpstr>
      <vt:lpstr>Une vue un peu simplifiée de notre Github action pour la synchro JIRA</vt:lpstr>
      <vt:lpstr>Demo de la transition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33</cp:revision>
  <dcterms:created xsi:type="dcterms:W3CDTF">2024-11-27T08:46:35Z</dcterms:created>
  <dcterms:modified xsi:type="dcterms:W3CDTF">2025-01-27T22:27:37Z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